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Nunito Semi Bold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  <p:embeddedFont>
      <p:font typeface="PT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8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914" y="3634859"/>
            <a:ext cx="11213068" cy="140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0"/>
              </a:lnSpc>
              <a:buNone/>
            </a:pPr>
            <a:r>
              <a:rPr lang="en-US" sz="8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Proyecto Capstone</a:t>
            </a:r>
            <a:endParaRPr lang="en-US" sz="8800" dirty="0"/>
          </a:p>
        </p:txBody>
      </p:sp>
      <p:sp>
        <p:nvSpPr>
          <p:cNvPr id="4" name="Text 1"/>
          <p:cNvSpPr/>
          <p:nvPr/>
        </p:nvSpPr>
        <p:spPr>
          <a:xfrm>
            <a:off x="833914" y="5393769"/>
            <a:ext cx="11213068" cy="140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0"/>
              </a:lnSpc>
              <a:buNone/>
            </a:pPr>
            <a:r>
              <a:rPr lang="en-US" sz="8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Gear Management</a:t>
            </a:r>
            <a:endParaRPr lang="en-US" sz="8800" dirty="0"/>
          </a:p>
        </p:txBody>
      </p:sp>
      <p:sp>
        <p:nvSpPr>
          <p:cNvPr id="5" name="Text 2"/>
          <p:cNvSpPr/>
          <p:nvPr/>
        </p:nvSpPr>
        <p:spPr>
          <a:xfrm>
            <a:off x="833914" y="7152680"/>
            <a:ext cx="5673685" cy="420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Docente: Felix Eduardo Cifuentes Cid</a:t>
            </a: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424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Stack Tecnológico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3700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Una combinación de herramientas líderes de desarrollo y servicios de nube para construir una solución moderna y eficiente.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3389233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5336" y="3531275"/>
            <a:ext cx="37930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Google Cloud Platform (GCP)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35336" y="4026813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Infraestructura base para hosting, cómputo y servicios de red.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743" y="3389233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62355" y="3531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BigQuery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62355" y="4026813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Almacén de datos analítico y NoSQL, clave para el rendimiento de las consultas.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724" y="5271611"/>
            <a:ext cx="598408" cy="598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35336" y="54136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Looker Studio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735336" y="5909191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Herramienta de Business Intelligence (BI) para informes en tiempo real.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4743" y="5271611"/>
            <a:ext cx="598408" cy="5984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62355" y="5413653"/>
            <a:ext cx="37970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Android Studio / React Native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62355" y="5909191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Plataformas de desarrollo utilizadas para crear la aplicación móvil multiplataforma.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05326"/>
            <a:ext cx="74685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Demostración del Sistema y Flujo de Datos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837724" y="2207300"/>
            <a:ext cx="746855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solución permite una actualización y análisis de datos sin intervención manual, reduciendo la latencia de la información crítica de inventario.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087172"/>
            <a:ext cx="1017270" cy="14789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58353" y="3290530"/>
            <a:ext cx="286702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Paso 1: Escaneo en la App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2058353" y="3711773"/>
            <a:ext cx="624792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usuario escanea el código SKU del producto utilizando la cámara del dispositivo móvil.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566166"/>
            <a:ext cx="1017270" cy="14789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58353" y="4769525"/>
            <a:ext cx="373403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Paso 2: Actualización en BigQuery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2058353" y="5190768"/>
            <a:ext cx="624792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dato capturado se envía vía API a Cloud Functions, que lo ingesta en la tabla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productos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 BigQuery.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045160"/>
            <a:ext cx="1017270" cy="14789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58353" y="6248519"/>
            <a:ext cx="405407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Paso 3: Visualización en Tiempo Real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2058353" y="6669762"/>
            <a:ext cx="624792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Dashboard de Looker Studio, conectado a BigQuery, se refresca automáticamente, mostrando los nuevos niveles de inventario.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1575"/>
            <a:ext cx="62816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Integrantes del Proyecto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5434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Conozca al equipo detrás de Gear Management y sus roles clave en el desarrollo de nuestra solución: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006566"/>
            <a:ext cx="4158734" cy="4051340"/>
          </a:xfrm>
          <a:prstGeom prst="roundRect">
            <a:avLst>
              <a:gd name="adj" fmla="val 886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8204" y="3037046"/>
            <a:ext cx="4097774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37604" y="3205163"/>
            <a:ext cx="358973" cy="3589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39944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Ismael Doria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4489966"/>
            <a:ext cx="361914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Líder de Proyecto, encargado de la integración en Google Cloud Platform y configuración de dashboards en Looker Studio. Gestiona el equipo bajo metodología Scrum.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3006566"/>
            <a:ext cx="4158734" cy="4051340"/>
          </a:xfrm>
          <a:prstGeom prst="roundRect">
            <a:avLst>
              <a:gd name="adj" fmla="val 886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66253" y="3037046"/>
            <a:ext cx="4097774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5654" y="3205163"/>
            <a:ext cx="358973" cy="3589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05569" y="39944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Branco Cid 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505569" y="4489966"/>
            <a:ext cx="361914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Responsable del desarrollo de la aplicación móvil, incluyendo la interfaz de usuario y la implementación de la funcionalidad de escaneo de SKU.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9633823" y="3006566"/>
            <a:ext cx="4158853" cy="4051340"/>
          </a:xfrm>
          <a:prstGeom prst="roundRect">
            <a:avLst>
              <a:gd name="adj" fmla="val 886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64303" y="3037046"/>
            <a:ext cx="4097893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3703" y="3205163"/>
            <a:ext cx="358973" cy="3589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03619" y="39944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Lukas Otto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903619" y="4489966"/>
            <a:ext cx="36192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Responsable de la base de datos en GCP (Firestore/SQL) y de la lógica de negocio para la sincronización en tiempo real.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9903619" y="6165652"/>
            <a:ext cx="36192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7255"/>
            <a:ext cx="5685353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Descripción del Proyecto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1917502"/>
            <a:ext cx="43682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 Problema: Gestión Manual de Inventarios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37724" y="2347555"/>
            <a:ext cx="6287691" cy="1244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gestión de inventario se basaba en procesos manuales, resultando en lentitud operativa, alta probabilidad de errores humanos en el registro de datos y falta de visibilidad en tiempo real sobre los niveles de stock. Esto impactaba la toma de decisiones.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595" y="3767495"/>
            <a:ext cx="3389828" cy="33898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606" y="1917502"/>
            <a:ext cx="3116580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 Solución: Gear Management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12606" y="2347555"/>
            <a:ext cx="6287691" cy="1244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Una aplicación móvil nativa (Android/React Native) que permite escanear códigos SKU (Stock Keeping Unit) e integrar inmediatamente la información con una plataforma de datos en la nube (GCP) para asegurar la gestión de inventario en tiempo real, mejorando la precisión y eficiencia.</a:t>
            </a:r>
            <a:endParaRPr lang="en-US" sz="1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77" y="3767495"/>
            <a:ext cx="3389828" cy="33898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4265"/>
            <a:ext cx="8169473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Objetivos Estratégicos del Proyecto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1848683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proyecto "Gear Management" se centró en la transformación digital de la gestión de activos.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837724" y="2435543"/>
            <a:ext cx="6369725" cy="2379345"/>
          </a:xfrm>
          <a:prstGeom prst="roundRect">
            <a:avLst>
              <a:gd name="adj" fmla="val 614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2435543"/>
            <a:ext cx="121920" cy="2379345"/>
          </a:xfrm>
          <a:prstGeom prst="roundRect">
            <a:avLst>
              <a:gd name="adj" fmla="val 265063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1175028" y="2681407"/>
            <a:ext cx="304145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 General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1175028" y="3190756"/>
            <a:ext cx="5786557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Optimizar y automatizar completamente los procesos de gestión de inventario mediante el desarrollo de una aplicación móvil robusta, conectada y escalable sobre la infraestructura de Google Cloud Platform (GCP).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2833" y="2435543"/>
            <a:ext cx="6369844" cy="2379345"/>
          </a:xfrm>
          <a:prstGeom prst="roundRect">
            <a:avLst>
              <a:gd name="adj" fmla="val 614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2353" y="2435543"/>
            <a:ext cx="121920" cy="2379345"/>
          </a:xfrm>
          <a:prstGeom prst="roundRect">
            <a:avLst>
              <a:gd name="adj" fmla="val 265063"/>
            </a:avLst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7760137" y="2681407"/>
            <a:ext cx="486060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 Específico 1: Escaneo SKU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7760137" y="3190756"/>
            <a:ext cx="5786676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Implementar una funcionalidad de escaneo de códigos de barra (SKU) en la aplicación móvil con alta velocidad y precisión, garantizando una captura de datos fiable.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837724" y="5030272"/>
            <a:ext cx="6369725" cy="2414945"/>
          </a:xfrm>
          <a:prstGeom prst="roundRect">
            <a:avLst>
              <a:gd name="adj" fmla="val 605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7244" y="5030272"/>
            <a:ext cx="121920" cy="2414945"/>
          </a:xfrm>
          <a:prstGeom prst="roundRect">
            <a:avLst>
              <a:gd name="adj" fmla="val 265063"/>
            </a:avLst>
          </a:prstGeom>
          <a:solidFill>
            <a:srgbClr val="DD785E"/>
          </a:solidFill>
          <a:ln/>
        </p:spPr>
      </p:sp>
      <p:sp>
        <p:nvSpPr>
          <p:cNvPr id="14" name="Text 12"/>
          <p:cNvSpPr/>
          <p:nvPr/>
        </p:nvSpPr>
        <p:spPr>
          <a:xfrm>
            <a:off x="1175028" y="5276136"/>
            <a:ext cx="5786557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 Específico 2: Sincronización en la Nube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1175028" y="6165652"/>
            <a:ext cx="578655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Asegurar la sincronización de datos de inventario en tiempo real hacia un repositorio centralizado en la nube (GCP).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2833" y="5030272"/>
            <a:ext cx="6369844" cy="2414945"/>
          </a:xfrm>
          <a:prstGeom prst="roundRect">
            <a:avLst>
              <a:gd name="adj" fmla="val 605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2353" y="5030272"/>
            <a:ext cx="121920" cy="2414945"/>
          </a:xfrm>
          <a:prstGeom prst="roundRect">
            <a:avLst>
              <a:gd name="adj" fmla="val 265063"/>
            </a:avLst>
          </a:prstGeom>
          <a:solidFill>
            <a:srgbClr val="48A8E2"/>
          </a:solidFill>
          <a:ln/>
        </p:spPr>
      </p:sp>
      <p:sp>
        <p:nvSpPr>
          <p:cNvPr id="18" name="Text 16"/>
          <p:cNvSpPr/>
          <p:nvPr/>
        </p:nvSpPr>
        <p:spPr>
          <a:xfrm>
            <a:off x="7760137" y="5276136"/>
            <a:ext cx="5786676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 Específico 3: Dashboard Analítico</a:t>
            </a:r>
            <a:endParaRPr lang="en-US" sz="2350" dirty="0"/>
          </a:p>
        </p:txBody>
      </p:sp>
      <p:sp>
        <p:nvSpPr>
          <p:cNvPr id="19" name="Text 17"/>
          <p:cNvSpPr/>
          <p:nvPr/>
        </p:nvSpPr>
        <p:spPr>
          <a:xfrm>
            <a:off x="7760137" y="6165652"/>
            <a:ext cx="5786676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Integrar la plataforma de datos con Looker Studio para generar dashboards e informes que permitan la visualización y análisis en tiempo real del estado del inventario.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366" y="654010"/>
            <a:ext cx="5143976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Alcances y Limitaciones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32366" y="1753672"/>
            <a:ext cx="3823573" cy="475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Alcances del Proyecto</a:t>
            </a:r>
            <a:endParaRPr lang="en-US" sz="2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8209" y="2462927"/>
            <a:ext cx="303133" cy="303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9234" y="2456736"/>
            <a:ext cx="288226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Aplicación Móvil Funcional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489234" y="2956084"/>
            <a:ext cx="5579388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Desarrollo de la app de escaneo con capacidad para validar y registrar SKU en la nube.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09" y="4013240"/>
            <a:ext cx="303133" cy="303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89234" y="4007048"/>
            <a:ext cx="353949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Base de Datos Escalable en GCP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489234" y="4506397"/>
            <a:ext cx="5579388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Implementación de un repositorio de datos de inventario con BigQuery, optimizado para consultas de gran volumen.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209" y="5563553"/>
            <a:ext cx="303133" cy="303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89234" y="5557361"/>
            <a:ext cx="279713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Visualización de Reportes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489234" y="6056709"/>
            <a:ext cx="5579388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Creación de un set inicial de reportes y dashboards en tiempo real a través de Looker Studio.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569398" y="1753672"/>
            <a:ext cx="4839176" cy="475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Limitaciones y Restricciones</a:t>
            </a:r>
            <a:endParaRPr lang="en-US" sz="29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5241" y="2462927"/>
            <a:ext cx="303133" cy="30313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26266" y="2456736"/>
            <a:ext cx="237839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Restricción Temporal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8226266" y="2956084"/>
            <a:ext cx="5579388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Tiempo de desarrollo acotado a 2 meses, lo que requirió una priorización estricta del MVP (Producto Mínimo Viable).</a:t>
            </a:r>
            <a:endParaRPr lang="en-US" sz="15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5241" y="4013240"/>
            <a:ext cx="303133" cy="30313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226266" y="4007048"/>
            <a:ext cx="320206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Curva de Aprendizaje de GCP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8226266" y="4506397"/>
            <a:ext cx="5579388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adopción de servicios avanzados de Google Cloud (Cloud Functions, BigQuery) implicó un esfuerzo inicial de capacitación del equipo.</a:t>
            </a:r>
            <a:endParaRPr lang="en-US" sz="15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5241" y="5886926"/>
            <a:ext cx="303133" cy="30313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226266" y="5880735"/>
            <a:ext cx="313003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Funcionalidades Secundarias</a:t>
            </a:r>
            <a:endParaRPr lang="en-US" sz="1850" dirty="0"/>
          </a:p>
        </p:txBody>
      </p:sp>
      <p:sp>
        <p:nvSpPr>
          <p:cNvPr id="22" name="Text 14"/>
          <p:cNvSpPr/>
          <p:nvPr/>
        </p:nvSpPr>
        <p:spPr>
          <a:xfrm>
            <a:off x="8226266" y="6380083"/>
            <a:ext cx="5579388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Características avanzadas como autenticación de usuarios por roles o geolocalización de inventario fueron diferidas para futuras iteraciones.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93182"/>
            <a:ext cx="6132909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Metodología de Desarrollo: Scrum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837724" y="1437203"/>
            <a:ext cx="746855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adoptó la metodología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Scrum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para gestionar el proyecto, enfocándose en la entrega incremental de valor y la adaptación al cambio. Los Sprints quincenales permitieron monitorear el progreso de cerca.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837724" y="2161699"/>
            <a:ext cx="670203" cy="1218009"/>
          </a:xfrm>
          <a:prstGeom prst="roundRect">
            <a:avLst>
              <a:gd name="adj" fmla="val 360035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155" y="2644973"/>
            <a:ext cx="251341" cy="2513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5448" y="2329220"/>
            <a:ext cx="328136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1. Levantamiento de Requerimientos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675448" y="2676168"/>
            <a:ext cx="6630829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Definición del Product Backlog, enfocándose en las historias de usuario críticas (escaneo, registro).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837724" y="3547229"/>
            <a:ext cx="670203" cy="1218009"/>
          </a:xfrm>
          <a:prstGeom prst="roundRect">
            <a:avLst>
              <a:gd name="adj" fmla="val 360035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155" y="4030504"/>
            <a:ext cx="251341" cy="25134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75448" y="3714750"/>
            <a:ext cx="229016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 Diseño de Arquitectura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675448" y="4061698"/>
            <a:ext cx="6630829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Definición de la infraestructura en GCP y el esquema de comunicación entre el front-end y el back-end.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837724" y="4932759"/>
            <a:ext cx="670203" cy="1218009"/>
          </a:xfrm>
          <a:prstGeom prst="roundRect">
            <a:avLst>
              <a:gd name="adj" fmla="val 360035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155" y="5416034"/>
            <a:ext cx="251341" cy="2513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75448" y="5100280"/>
            <a:ext cx="277903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Desarrollo Iterativo (Sprints)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1675448" y="5447228"/>
            <a:ext cx="6630829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Implementación de las funcionalidades principales y revisión constante del código con Daily Scrums.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837724" y="6318290"/>
            <a:ext cx="670203" cy="1218009"/>
          </a:xfrm>
          <a:prstGeom prst="roundRect">
            <a:avLst>
              <a:gd name="adj" fmla="val 360035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7155" y="6801564"/>
            <a:ext cx="251341" cy="251341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675448" y="6485811"/>
            <a:ext cx="216360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4. Pruebas e Integración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1675448" y="6832759"/>
            <a:ext cx="6630829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Pruebas de extremo a extremo, asegurando la correcta sincronización de la app con BigQuery y Looker Studio.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3673" y="639485"/>
            <a:ext cx="5693688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Cronograma del Proyecto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4015" y="1554956"/>
            <a:ext cx="5622250" cy="221658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686" y="3941445"/>
            <a:ext cx="5559028" cy="3648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741" y="616506"/>
            <a:ext cx="757332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Arquitectura de Software: Modelo de Tres Capas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84741" y="1336596"/>
            <a:ext cx="1306091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solución utiliza un modelo distribuido en la nube para escalabilidad, bajo mantenimiento y alta disponibilidad.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2342" y="1733669"/>
            <a:ext cx="5725716" cy="43036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90777" y="3697657"/>
            <a:ext cx="1044200" cy="673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Arquitectura de tres capas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8352832" y="4907003"/>
            <a:ext cx="1553434" cy="22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GCP Backend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352832" y="5199491"/>
            <a:ext cx="1553434" cy="38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API, Cloud Functions, BigQuery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10866" y="5002510"/>
            <a:ext cx="1553434" cy="22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Looker Studio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4710866" y="5294997"/>
            <a:ext cx="1553434" cy="19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Capa de visualización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510626" y="1971914"/>
            <a:ext cx="1595880" cy="44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 móvil (Frontend)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510626" y="2488974"/>
            <a:ext cx="1595880" cy="382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Interfaz de usuario nativa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784741" y="6201251"/>
            <a:ext cx="4256484" cy="1715691"/>
          </a:xfrm>
          <a:prstGeom prst="roundRect">
            <a:avLst>
              <a:gd name="adj" fmla="val 12742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45713" y="6362224"/>
            <a:ext cx="437198" cy="437198"/>
          </a:xfrm>
          <a:prstGeom prst="roundRect">
            <a:avLst>
              <a:gd name="adj" fmla="val 20912917"/>
            </a:avLst>
          </a:prstGeom>
          <a:solidFill>
            <a:srgbClr val="DD785E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967" y="6482358"/>
            <a:ext cx="196691" cy="19669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945713" y="6945154"/>
            <a:ext cx="276808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Capa 1: Frontend (App Móvil)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945713" y="7289721"/>
            <a:ext cx="3934539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Interfaz de usuario, captura de datos (escaneo de SKU) y comunicación con el Backend vía API.</a:t>
            </a:r>
            <a:endParaRPr lang="en-US" sz="1100" dirty="0"/>
          </a:p>
        </p:txBody>
      </p:sp>
      <p:sp>
        <p:nvSpPr>
          <p:cNvPr id="17" name="Shape 13"/>
          <p:cNvSpPr/>
          <p:nvPr/>
        </p:nvSpPr>
        <p:spPr>
          <a:xfrm>
            <a:off x="5186958" y="6201251"/>
            <a:ext cx="4256484" cy="1715691"/>
          </a:xfrm>
          <a:prstGeom prst="roundRect">
            <a:avLst>
              <a:gd name="adj" fmla="val 12742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5347930" y="6362224"/>
            <a:ext cx="437198" cy="437198"/>
          </a:xfrm>
          <a:prstGeom prst="roundRect">
            <a:avLst>
              <a:gd name="adj" fmla="val 20912917"/>
            </a:avLst>
          </a:prstGeom>
          <a:solidFill>
            <a:srgbClr val="48A8E2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183" y="6482358"/>
            <a:ext cx="196691" cy="196691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5347930" y="6945154"/>
            <a:ext cx="217062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Capa 2: Backend (GCP)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5347930" y="7289721"/>
            <a:ext cx="3934539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Lógica de negocio (Cloud Functions), API de gestión y almacenamiento de datos (BigQuery).</a:t>
            </a:r>
            <a:endParaRPr lang="en-US" sz="1100" dirty="0"/>
          </a:p>
        </p:txBody>
      </p:sp>
      <p:sp>
        <p:nvSpPr>
          <p:cNvPr id="22" name="Shape 17"/>
          <p:cNvSpPr/>
          <p:nvPr/>
        </p:nvSpPr>
        <p:spPr>
          <a:xfrm>
            <a:off x="9589175" y="6201251"/>
            <a:ext cx="4256484" cy="1715691"/>
          </a:xfrm>
          <a:prstGeom prst="roundRect">
            <a:avLst>
              <a:gd name="adj" fmla="val 12742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9750147" y="6362224"/>
            <a:ext cx="437198" cy="437198"/>
          </a:xfrm>
          <a:prstGeom prst="roundRect">
            <a:avLst>
              <a:gd name="adj" fmla="val 20912917"/>
            </a:avLst>
          </a:prstGeom>
          <a:solidFill>
            <a:srgbClr val="F2B42D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0400" y="6482358"/>
            <a:ext cx="196691" cy="19669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9750147" y="6945154"/>
            <a:ext cx="347543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Capa 3: Visualización (Looker Studio)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9750147" y="7289721"/>
            <a:ext cx="3934539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Generación de informes ejecutivos y dashboards analíticos desde BigQuery.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6764"/>
            <a:ext cx="6284119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Modelo de Datos para Inventario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37724" y="1663779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seleccionó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Google BigQuery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por su capacidad de procesamiento de grandes volúmenes de datos (petabytes) y su integración nativa con el ecosistema de GCP.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837724" y="2152888"/>
            <a:ext cx="12954952" cy="820103"/>
          </a:xfrm>
          <a:prstGeom prst="roundRect">
            <a:avLst>
              <a:gd name="adj" fmla="val 3283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2160508"/>
            <a:ext cx="12939713" cy="8048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4771" y="2275761"/>
            <a:ext cx="28722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Google BigQuery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263509" y="2275761"/>
            <a:ext cx="286845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productos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498437" y="2275761"/>
            <a:ext cx="610719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Almacenamiento centralizado, escalable y optimizado para análisis de inventario en tiempo real.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37724" y="3242191"/>
            <a:ext cx="3741539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Estructura de la Tabla 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productos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837724" y="4097417"/>
            <a:ext cx="4198620" cy="1596985"/>
          </a:xfrm>
          <a:prstGeom prst="roundRect">
            <a:avLst>
              <a:gd name="adj" fmla="val 6871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837724" y="4074557"/>
            <a:ext cx="4198620" cy="9144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12" name="Shape 10"/>
          <p:cNvSpPr/>
          <p:nvPr/>
        </p:nvSpPr>
        <p:spPr>
          <a:xfrm>
            <a:off x="2667774" y="3828217"/>
            <a:ext cx="538520" cy="538520"/>
          </a:xfrm>
          <a:prstGeom prst="roundRect">
            <a:avLst>
              <a:gd name="adj" fmla="val 169799"/>
            </a:avLst>
          </a:prstGeom>
          <a:solidFill>
            <a:srgbClr val="F2B42D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29342" y="3989784"/>
            <a:ext cx="215384" cy="21538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040011" y="4546163"/>
            <a:ext cx="264723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Código_barra (Primary Key)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40011" y="4917757"/>
            <a:ext cx="379404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Identificador único del producto o SKU, utilizado para el escaneo rápido.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5215771" y="4097417"/>
            <a:ext cx="4198739" cy="1596985"/>
          </a:xfrm>
          <a:prstGeom prst="roundRect">
            <a:avLst>
              <a:gd name="adj" fmla="val 6871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5215771" y="4074557"/>
            <a:ext cx="4198739" cy="9144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8" name="Shape 15"/>
          <p:cNvSpPr/>
          <p:nvPr/>
        </p:nvSpPr>
        <p:spPr>
          <a:xfrm>
            <a:off x="7045821" y="3828217"/>
            <a:ext cx="538520" cy="538520"/>
          </a:xfrm>
          <a:prstGeom prst="roundRect">
            <a:avLst>
              <a:gd name="adj" fmla="val 169799"/>
            </a:avLst>
          </a:prstGeom>
          <a:solidFill>
            <a:srgbClr val="F2B42D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7389" y="3989784"/>
            <a:ext cx="215384" cy="215384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5418058" y="454616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Nombre</a:t>
            </a:r>
            <a:endParaRPr lang="en-US" sz="1650" dirty="0"/>
          </a:p>
        </p:txBody>
      </p:sp>
      <p:sp>
        <p:nvSpPr>
          <p:cNvPr id="21" name="Text 17"/>
          <p:cNvSpPr/>
          <p:nvPr/>
        </p:nvSpPr>
        <p:spPr>
          <a:xfrm>
            <a:off x="5418058" y="4917757"/>
            <a:ext cx="379416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Descripción legible del activo o artículo de inventario.</a:t>
            </a:r>
            <a:endParaRPr lang="en-US" sz="1400" dirty="0"/>
          </a:p>
        </p:txBody>
      </p:sp>
      <p:sp>
        <p:nvSpPr>
          <p:cNvPr id="22" name="Shape 18"/>
          <p:cNvSpPr/>
          <p:nvPr/>
        </p:nvSpPr>
        <p:spPr>
          <a:xfrm>
            <a:off x="9593937" y="4097417"/>
            <a:ext cx="4198739" cy="1596985"/>
          </a:xfrm>
          <a:prstGeom prst="roundRect">
            <a:avLst>
              <a:gd name="adj" fmla="val 6871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23" name="Shape 19"/>
          <p:cNvSpPr/>
          <p:nvPr/>
        </p:nvSpPr>
        <p:spPr>
          <a:xfrm>
            <a:off x="9593937" y="4074557"/>
            <a:ext cx="4198739" cy="9144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24" name="Shape 20"/>
          <p:cNvSpPr/>
          <p:nvPr/>
        </p:nvSpPr>
        <p:spPr>
          <a:xfrm>
            <a:off x="11423987" y="3828217"/>
            <a:ext cx="538520" cy="538520"/>
          </a:xfrm>
          <a:prstGeom prst="roundRect">
            <a:avLst>
              <a:gd name="adj" fmla="val 169799"/>
            </a:avLst>
          </a:prstGeom>
          <a:solidFill>
            <a:srgbClr val="F2B42D"/>
          </a:solidFill>
          <a:ln/>
        </p:spPr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5555" y="3989784"/>
            <a:ext cx="215384" cy="215384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796224" y="454616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Categoría</a:t>
            </a:r>
            <a:endParaRPr lang="en-US" sz="1650" dirty="0"/>
          </a:p>
        </p:txBody>
      </p:sp>
      <p:sp>
        <p:nvSpPr>
          <p:cNvPr id="27" name="Text 22"/>
          <p:cNvSpPr/>
          <p:nvPr/>
        </p:nvSpPr>
        <p:spPr>
          <a:xfrm>
            <a:off x="9796224" y="4917757"/>
            <a:ext cx="379416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Clasificación del producto (e.g., herramientas, equipos de oficina, materia prima).</a:t>
            </a:r>
            <a:endParaRPr lang="en-US" sz="1400" dirty="0"/>
          </a:p>
        </p:txBody>
      </p:sp>
      <p:sp>
        <p:nvSpPr>
          <p:cNvPr id="28" name="Shape 23"/>
          <p:cNvSpPr/>
          <p:nvPr/>
        </p:nvSpPr>
        <p:spPr>
          <a:xfrm>
            <a:off x="837724" y="6143030"/>
            <a:ext cx="6387703" cy="1309807"/>
          </a:xfrm>
          <a:prstGeom prst="roundRect">
            <a:avLst>
              <a:gd name="adj" fmla="val 8377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29" name="Shape 24"/>
          <p:cNvSpPr/>
          <p:nvPr/>
        </p:nvSpPr>
        <p:spPr>
          <a:xfrm>
            <a:off x="837724" y="6120170"/>
            <a:ext cx="6387703" cy="91440"/>
          </a:xfrm>
          <a:prstGeom prst="roundRect">
            <a:avLst>
              <a:gd name="adj" fmla="val 294514"/>
            </a:avLst>
          </a:prstGeom>
          <a:solidFill>
            <a:srgbClr val="48A8E2"/>
          </a:solidFill>
          <a:ln/>
        </p:spPr>
      </p:sp>
      <p:sp>
        <p:nvSpPr>
          <p:cNvPr id="30" name="Shape 25"/>
          <p:cNvSpPr/>
          <p:nvPr/>
        </p:nvSpPr>
        <p:spPr>
          <a:xfrm>
            <a:off x="3762315" y="5873829"/>
            <a:ext cx="538520" cy="538520"/>
          </a:xfrm>
          <a:prstGeom prst="roundRect">
            <a:avLst>
              <a:gd name="adj" fmla="val 169799"/>
            </a:avLst>
          </a:prstGeom>
          <a:solidFill>
            <a:srgbClr val="F2B42D"/>
          </a:solidFill>
          <a:ln/>
        </p:spPr>
      </p:sp>
      <p:pic>
        <p:nvPicPr>
          <p:cNvPr id="3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3883" y="6035397"/>
            <a:ext cx="215384" cy="215384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1040011" y="659177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Precio</a:t>
            </a:r>
            <a:endParaRPr lang="en-US" sz="1650" dirty="0"/>
          </a:p>
        </p:txBody>
      </p:sp>
      <p:sp>
        <p:nvSpPr>
          <p:cNvPr id="33" name="Text 27"/>
          <p:cNvSpPr/>
          <p:nvPr/>
        </p:nvSpPr>
        <p:spPr>
          <a:xfrm>
            <a:off x="1040011" y="6963370"/>
            <a:ext cx="598312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Costo unitario del artículo registrado en el sistema.</a:t>
            </a:r>
            <a:endParaRPr lang="en-US" sz="1400" dirty="0"/>
          </a:p>
        </p:txBody>
      </p:sp>
      <p:sp>
        <p:nvSpPr>
          <p:cNvPr id="34" name="Shape 28"/>
          <p:cNvSpPr/>
          <p:nvPr/>
        </p:nvSpPr>
        <p:spPr>
          <a:xfrm>
            <a:off x="7404854" y="6143030"/>
            <a:ext cx="6387822" cy="1309807"/>
          </a:xfrm>
          <a:prstGeom prst="roundRect">
            <a:avLst>
              <a:gd name="adj" fmla="val 8377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35" name="Shape 29"/>
          <p:cNvSpPr/>
          <p:nvPr/>
        </p:nvSpPr>
        <p:spPr>
          <a:xfrm>
            <a:off x="7404854" y="6120170"/>
            <a:ext cx="6387822" cy="91440"/>
          </a:xfrm>
          <a:prstGeom prst="roundRect">
            <a:avLst>
              <a:gd name="adj" fmla="val 294514"/>
            </a:avLst>
          </a:prstGeom>
          <a:solidFill>
            <a:srgbClr val="59ABA9"/>
          </a:solidFill>
          <a:ln/>
        </p:spPr>
      </p:sp>
      <p:sp>
        <p:nvSpPr>
          <p:cNvPr id="36" name="Shape 30"/>
          <p:cNvSpPr/>
          <p:nvPr/>
        </p:nvSpPr>
        <p:spPr>
          <a:xfrm>
            <a:off x="10329446" y="5873829"/>
            <a:ext cx="538520" cy="538520"/>
          </a:xfrm>
          <a:prstGeom prst="roundRect">
            <a:avLst>
              <a:gd name="adj" fmla="val 169799"/>
            </a:avLst>
          </a:prstGeom>
          <a:solidFill>
            <a:srgbClr val="F2B42D"/>
          </a:solidFill>
          <a:ln/>
        </p:spPr>
      </p:sp>
      <p:pic>
        <p:nvPicPr>
          <p:cNvPr id="3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1014" y="6035397"/>
            <a:ext cx="215384" cy="215384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7607141" y="659177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Bodega</a:t>
            </a:r>
            <a:endParaRPr lang="en-US" sz="1650" dirty="0"/>
          </a:p>
        </p:txBody>
      </p:sp>
      <p:sp>
        <p:nvSpPr>
          <p:cNvPr id="39" name="Text 32"/>
          <p:cNvSpPr/>
          <p:nvPr/>
        </p:nvSpPr>
        <p:spPr>
          <a:xfrm>
            <a:off x="7607141" y="6963370"/>
            <a:ext cx="598324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Ubicación física actual del inventario (permite filtros geográficos).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2025-10-21T01:07:28Z</dcterms:created>
  <dcterms:modified xsi:type="dcterms:W3CDTF">2025-10-21T01:07:28Z</dcterms:modified>
</cp:coreProperties>
</file>